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6810-8A8C-4DE2-AB9C-2D33638EC2FD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2792-AE9D-4FB0-94C5-07D2E32CF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95C5F-9066-47F1-AD18-CD10AE8593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B2792-AE9D-4FB0-94C5-07D2E32CF5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397794-CFA3-442D-BA4B-2A6B83F2AA4C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EFBA64-CE1A-452C-AAB6-250433992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gif"/><Relationship Id="rId2" Type="http://schemas.openxmlformats.org/officeDocument/2006/relationships/audio" Target="../media/audio5.wav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b="1" dirty="0" smtClean="0"/>
              <a:t>2011—</a:t>
            </a:r>
            <a:r>
              <a:rPr lang="en-US" sz="4800" b="1" dirty="0" smtClean="0"/>
              <a:t>AROUND THE WORLD</a:t>
            </a:r>
            <a:endParaRPr lang="en-US" sz="4800" b="1" dirty="0"/>
          </a:p>
        </p:txBody>
      </p:sp>
      <p:pic>
        <p:nvPicPr>
          <p:cNvPr id="6" name="Picture Placeholder 7" descr="Have A Heart Malaysia Post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81200" y="1752600"/>
            <a:ext cx="5867400" cy="4459224"/>
          </a:xfr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Logo from Malaysia, courtesy of Church World Service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</a:t>
            </a:r>
            <a:r>
              <a:rPr lang="en-US" sz="1200" b="1" i="1" dirty="0" smtClean="0"/>
              <a:t>Copyright: Center for the Church and Global AIDS</a:t>
            </a:r>
            <a:endParaRPr lang="en-US" sz="1200" b="1" i="1" dirty="0"/>
          </a:p>
        </p:txBody>
      </p:sp>
      <p:pic>
        <p:nvPicPr>
          <p:cNvPr id="7" name="~PP3244.WAV">
            <a:hlinkClick r:id="" action="ppaction://media"/>
          </p:cNvPr>
          <p:cNvPicPr>
            <a:picLocks noRot="1" noChangeAspect="1"/>
          </p:cNvPicPr>
          <p:nvPr>
            <a:wavAudioFile r:embed="rId1" name="~PP3244.WAV"/>
          </p:nvPr>
        </p:nvPicPr>
        <p:blipFill>
          <a:blip r:embed="rId5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Staggering HIV &amp; AIDS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34 million people infected world-wide; almost 50% women</a:t>
            </a:r>
          </a:p>
          <a:p>
            <a:r>
              <a:rPr lang="en-US" dirty="0" smtClean="0"/>
              <a:t>In the USA, 1.2 million infected; 25% do not know they are infected</a:t>
            </a:r>
          </a:p>
          <a:p>
            <a:r>
              <a:rPr lang="en-US" dirty="0" smtClean="0"/>
              <a:t>Over 15 million orphans</a:t>
            </a:r>
          </a:p>
          <a:p>
            <a:r>
              <a:rPr lang="en-US" dirty="0" smtClean="0"/>
              <a:t>No cure or vaccine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5486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Kenya Methodists in </a:t>
            </a:r>
            <a:r>
              <a:rPr lang="en-US" sz="2400" b="1" dirty="0" err="1" smtClean="0"/>
              <a:t>Meru</a:t>
            </a:r>
            <a:r>
              <a:rPr lang="en-US" sz="2400" b="1" dirty="0" smtClean="0"/>
              <a:t> Seek to Help 1200 AIDS orphans</a:t>
            </a:r>
            <a:endParaRPr lang="en-US" sz="2400" b="1" dirty="0"/>
          </a:p>
        </p:txBody>
      </p:sp>
      <p:pic>
        <p:nvPicPr>
          <p:cNvPr id="9" name="Content Placeholder 8" descr="2010 Photos 140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648200" y="2133600"/>
            <a:ext cx="4038600" cy="3028950"/>
          </a:xfrm>
        </p:spPr>
      </p:pic>
      <p:pic>
        <p:nvPicPr>
          <p:cNvPr id="10" name="~PP3074.WAV">
            <a:hlinkClick r:id="" action="ppaction://media"/>
          </p:cNvPr>
          <p:cNvPicPr>
            <a:picLocks noRot="1" noChangeAspect="1"/>
          </p:cNvPicPr>
          <p:nvPr>
            <a:wavAudioFile r:embed="rId2" name="~PP3074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Valentine’s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All of us on like to be reminded we are loved . . .</a:t>
            </a:r>
          </a:p>
          <a:p>
            <a:endParaRPr lang="en-US" b="1" dirty="0" smtClean="0"/>
          </a:p>
          <a:p>
            <a:r>
              <a:rPr lang="en-US" b="1" dirty="0" smtClean="0"/>
              <a:t>But do we really need yet another box of candy or bouquet of flowers?</a:t>
            </a:r>
          </a:p>
          <a:p>
            <a:endParaRPr lang="en-US" b="1" dirty="0" smtClean="0"/>
          </a:p>
          <a:p>
            <a:r>
              <a:rPr lang="en-US" b="1" dirty="0" smtClean="0"/>
              <a:t>Or can </a:t>
            </a:r>
            <a:r>
              <a:rPr lang="en-US" b="1" dirty="0" smtClean="0"/>
              <a:t>we also </a:t>
            </a:r>
            <a:r>
              <a:rPr lang="en-US" b="1" dirty="0" smtClean="0"/>
              <a:t>give an alternative gift of “love and life to an AIDS orphan”, as </a:t>
            </a:r>
            <a:r>
              <a:rPr lang="en-US" b="1" dirty="0" smtClean="0"/>
              <a:t>proposed </a:t>
            </a:r>
            <a:r>
              <a:rPr lang="en-US" b="1" dirty="0" smtClean="0"/>
              <a:t>by Bishop Elaine J. W. Stanovsky?</a:t>
            </a:r>
          </a:p>
          <a:p>
            <a:endParaRPr lang="en-US" dirty="0"/>
          </a:p>
        </p:txBody>
      </p:sp>
      <p:pic>
        <p:nvPicPr>
          <p:cNvPr id="4" name="Picture 3" descr="red ribb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0787">
            <a:off x="7848600" y="1752600"/>
            <a:ext cx="971550" cy="1584049"/>
          </a:xfrm>
          <a:prstGeom prst="rect">
            <a:avLst/>
          </a:prstGeom>
        </p:spPr>
      </p:pic>
      <p:pic>
        <p:nvPicPr>
          <p:cNvPr id="5" name="~PP690.WAV">
            <a:hlinkClick r:id="" action="ppaction://media"/>
          </p:cNvPr>
          <p:cNvPicPr>
            <a:picLocks noRot="1" noChangeAspect="1"/>
          </p:cNvPicPr>
          <p:nvPr>
            <a:wavAudioFile r:embed="rId2" name="~PP690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Money Given Goes To </a:t>
            </a:r>
            <a:r>
              <a:rPr lang="en-US" dirty="0" smtClean="0"/>
              <a:t>Kenya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1773936"/>
            <a:ext cx="4343400" cy="462381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Your </a:t>
            </a:r>
            <a:r>
              <a:rPr lang="en-US" b="1" dirty="0" smtClean="0"/>
              <a:t> Valentine’s </a:t>
            </a:r>
            <a:r>
              <a:rPr lang="en-US" b="1" dirty="0" smtClean="0"/>
              <a:t>gift helps people like </a:t>
            </a:r>
            <a:r>
              <a:rPr lang="en-US" b="1" dirty="0" smtClean="0"/>
              <a:t>13 year-old Wilfred </a:t>
            </a:r>
          </a:p>
          <a:p>
            <a:r>
              <a:rPr lang="en-US" b="1" dirty="0" smtClean="0"/>
              <a:t>B</a:t>
            </a:r>
            <a:r>
              <a:rPr lang="en-US" b="1" dirty="0" smtClean="0"/>
              <a:t>oth his parents &amp; a younger sister died of AIDS.</a:t>
            </a:r>
            <a:endParaRPr lang="en-US" b="1" dirty="0" smtClean="0"/>
          </a:p>
          <a:p>
            <a:r>
              <a:rPr lang="en-US" b="1" dirty="0" smtClean="0"/>
              <a:t>Now alone Wilfred cares for his little sister</a:t>
            </a:r>
          </a:p>
          <a:p>
            <a:r>
              <a:rPr lang="en-US" b="1" dirty="0" smtClean="0"/>
              <a:t>But thanks to the Methodist AIDS ministry, he writes they “brought us a mattress, blankets, iron roofing, school uniforms, and mosquito nets.”</a:t>
            </a:r>
          </a:p>
          <a:p>
            <a:endParaRPr lang="en-US" b="1" dirty="0" smtClean="0"/>
          </a:p>
        </p:txBody>
      </p:sp>
      <p:pic>
        <p:nvPicPr>
          <p:cNvPr id="11" name="Content Placeholder 10" descr="2010 Photos 141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197600" y="1524000"/>
            <a:ext cx="2946400" cy="2209800"/>
          </a:xfrm>
        </p:spPr>
      </p:pic>
      <p:pic>
        <p:nvPicPr>
          <p:cNvPr id="12" name="Picture 11" descr="2010 Photos 14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733800"/>
            <a:ext cx="3759200" cy="2819400"/>
          </a:xfrm>
          <a:prstGeom prst="rect">
            <a:avLst/>
          </a:prstGeom>
        </p:spPr>
      </p:pic>
      <p:sp>
        <p:nvSpPr>
          <p:cNvPr id="14" name="Heart 13"/>
          <p:cNvSpPr/>
          <p:nvPr/>
        </p:nvSpPr>
        <p:spPr>
          <a:xfrm rot="20612577">
            <a:off x="4683794" y="1953180"/>
            <a:ext cx="2138611" cy="1961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 smtClean="0">
                <a:solidFill>
                  <a:schemeClr val="accent6"/>
                </a:solidFill>
              </a:rPr>
              <a:t>Wilfred with UM AIDS Director Florence Murugu  &amp; </a:t>
            </a:r>
            <a:r>
              <a:rPr lang="en-US" sz="1200" b="1" i="1" dirty="0" smtClean="0">
                <a:solidFill>
                  <a:schemeClr val="accent6"/>
                </a:solidFill>
              </a:rPr>
              <a:t>Colorado visitor</a:t>
            </a:r>
            <a:endParaRPr lang="en-US" sz="1200" b="1" i="1" dirty="0">
              <a:solidFill>
                <a:schemeClr val="accent6"/>
              </a:solidFill>
            </a:endParaRPr>
          </a:p>
        </p:txBody>
      </p:sp>
      <p:pic>
        <p:nvPicPr>
          <p:cNvPr id="16" name="~PP854.WAV">
            <a:hlinkClick r:id="" action="ppaction://media"/>
          </p:cNvPr>
          <p:cNvPicPr>
            <a:picLocks noRot="1" noChangeAspect="1"/>
          </p:cNvPicPr>
          <p:nvPr>
            <a:wavAudioFile r:embed="rId2" name="~PP854.WAV"/>
          </p:nvPr>
        </p:nvPicPr>
        <p:blipFill>
          <a:blip r:embed="rId7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Methodist Global AIDS Fund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Partners with </a:t>
            </a:r>
            <a:r>
              <a:rPr lang="en-US" b="1" dirty="0" smtClean="0"/>
              <a:t>the Methodist Church of Kenya and others</a:t>
            </a:r>
            <a:endParaRPr lang="en-US" b="1" dirty="0" smtClean="0"/>
          </a:p>
          <a:p>
            <a:r>
              <a:rPr lang="en-US" b="1" dirty="0" smtClean="0"/>
              <a:t>The Fund has made 175 grants in 37 </a:t>
            </a:r>
            <a:r>
              <a:rPr lang="en-US" b="1" dirty="0" smtClean="0"/>
              <a:t>countries</a:t>
            </a:r>
            <a:endParaRPr lang="en-US" b="1" dirty="0" smtClean="0"/>
          </a:p>
          <a:p>
            <a:r>
              <a:rPr lang="en-US" b="1" dirty="0" smtClean="0"/>
              <a:t>This Valentine’s Day “have a heart” and join to help “the least of these”</a:t>
            </a:r>
            <a:endParaRPr lang="en-US" b="1" dirty="0"/>
          </a:p>
        </p:txBody>
      </p:sp>
      <p:pic>
        <p:nvPicPr>
          <p:cNvPr id="9" name="Picture 8" descr="2010 Photos 1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47800"/>
            <a:ext cx="2457450" cy="3276600"/>
          </a:xfrm>
          <a:prstGeom prst="rect">
            <a:avLst/>
          </a:prstGeom>
        </p:spPr>
      </p:pic>
      <p:pic>
        <p:nvPicPr>
          <p:cNvPr id="16" name="Picture 15" descr="Kenya_orphan_holding_brother_on_back 2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3581400"/>
            <a:ext cx="2286000" cy="3048000"/>
          </a:xfrm>
          <a:prstGeom prst="rect">
            <a:avLst/>
          </a:prstGeom>
        </p:spPr>
      </p:pic>
      <p:pic>
        <p:nvPicPr>
          <p:cNvPr id="18" name="Content Placeholder 8" descr="Heartgodslove.gif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 rot="20531656">
            <a:off x="2266679" y="1518771"/>
            <a:ext cx="2200469" cy="2244478"/>
          </a:xfrm>
        </p:spPr>
      </p:pic>
      <p:sp>
        <p:nvSpPr>
          <p:cNvPr id="19" name="TextBox 18"/>
          <p:cNvSpPr txBox="1"/>
          <p:nvPr/>
        </p:nvSpPr>
        <p:spPr>
          <a:xfrm>
            <a:off x="152400" y="5486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“Bear one another’s burdens, and in this way you will fulfill the law of Christ.”              </a:t>
            </a:r>
            <a:r>
              <a:rPr lang="en-US" sz="1200" dirty="0" smtClean="0">
                <a:latin typeface="Arial Black" pitchFamily="34" charset="0"/>
              </a:rPr>
              <a:t>Gal. 6:2</a:t>
            </a:r>
            <a:endParaRPr lang="en-US" sz="1200" dirty="0">
              <a:latin typeface="Arial Black" pitchFamily="34" charset="0"/>
            </a:endParaRPr>
          </a:p>
        </p:txBody>
      </p:sp>
      <p:pic>
        <p:nvPicPr>
          <p:cNvPr id="20" name="~PP1955.WAV">
            <a:hlinkClick r:id="" action="ppaction://media"/>
          </p:cNvPr>
          <p:cNvPicPr>
            <a:picLocks noRot="1" noChangeAspect="1"/>
          </p:cNvPicPr>
          <p:nvPr>
            <a:wavAudioFile r:embed="rId2" name="~PP1955.WAV"/>
          </p:nvPr>
        </p:nvPicPr>
        <p:blipFill>
          <a:blip r:embed="rId8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2819400" cy="97840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Thank You For Your Gift</a:t>
            </a:r>
            <a:endParaRPr lang="en-US" sz="3200" b="1" dirty="0"/>
          </a:p>
        </p:txBody>
      </p:sp>
      <p:pic>
        <p:nvPicPr>
          <p:cNvPr id="8" name="Content Placeholder 7" descr="United Methodist globalaidsfund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905000"/>
            <a:ext cx="2352675" cy="19716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UMCOR Advance</a:t>
            </a:r>
          </a:p>
          <a:p>
            <a:pPr algn="ctr"/>
            <a:r>
              <a:rPr lang="en-US" b="1" dirty="0" smtClean="0"/>
              <a:t> # 982345</a:t>
            </a:r>
            <a:endParaRPr lang="en-US" b="1" dirty="0"/>
          </a:p>
        </p:txBody>
      </p:sp>
      <p:pic>
        <p:nvPicPr>
          <p:cNvPr id="10" name="Picture 9" descr="Bishop Elaine Tested For HIV 2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0350" y="3048000"/>
            <a:ext cx="253365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472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“If </a:t>
            </a:r>
            <a:r>
              <a:rPr lang="en-US" b="1" i="1" dirty="0" smtClean="0"/>
              <a:t>your heart is as my heart, let us join hands in this cause.”</a:t>
            </a:r>
          </a:p>
          <a:p>
            <a:r>
              <a:rPr lang="en-US" b="1" dirty="0" smtClean="0"/>
              <a:t>Bishop Elaine J. W. Stanovsky</a:t>
            </a:r>
          </a:p>
          <a:p>
            <a:pPr algn="r"/>
            <a:r>
              <a:rPr lang="en-US" sz="1400" b="1" dirty="0" smtClean="0"/>
              <a:t>(Pictured to the right being  publicly </a:t>
            </a:r>
            <a:r>
              <a:rPr lang="en-US" sz="1400" b="1" dirty="0" smtClean="0"/>
              <a:t>tested for </a:t>
            </a:r>
            <a:r>
              <a:rPr lang="en-US" sz="1400" b="1" dirty="0" smtClean="0"/>
              <a:t>HIV with other United </a:t>
            </a:r>
            <a:r>
              <a:rPr lang="en-US" sz="1400" b="1" dirty="0" smtClean="0"/>
              <a:t>Methodist bishops.)</a:t>
            </a:r>
            <a:endParaRPr lang="en-US" sz="1400" b="1" dirty="0"/>
          </a:p>
        </p:txBody>
      </p:sp>
      <p:pic>
        <p:nvPicPr>
          <p:cNvPr id="13" name="Picture 12" descr="hear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38814">
            <a:off x="3551924" y="1625226"/>
            <a:ext cx="3289300" cy="2222500"/>
          </a:xfrm>
          <a:prstGeom prst="rect">
            <a:avLst/>
          </a:prstGeom>
        </p:spPr>
      </p:pic>
      <p:pic>
        <p:nvPicPr>
          <p:cNvPr id="12" name="~PP3701.WAV">
            <a:hlinkClick r:id="" action="ppaction://media"/>
          </p:cNvPr>
          <p:cNvPicPr>
            <a:picLocks noRot="1" noChangeAspect="1"/>
          </p:cNvPicPr>
          <p:nvPr>
            <a:wavAudioFile r:embed="rId1" name="~PP3701.WAV"/>
          </p:nvPr>
        </p:nvPicPr>
        <p:blipFill>
          <a:blip r:embed="rId7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6|9.7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2|3.6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9|4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844</TotalTime>
  <Words>322</Words>
  <Application>Microsoft Office PowerPoint</Application>
  <PresentationFormat>On-screen Show (4:3)</PresentationFormat>
  <Paragraphs>38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2011—AROUND THE WORLD</vt:lpstr>
      <vt:lpstr>Staggering HIV &amp; AIDS Statistics</vt:lpstr>
      <vt:lpstr>On Valentine’s Day</vt:lpstr>
      <vt:lpstr>Money Given Goes To Kenya</vt:lpstr>
      <vt:lpstr>United Methodist Global AIDS Fund</vt:lpstr>
      <vt:lpstr>Thank You For Your Gift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</dc:title>
  <dc:creator>Donald Messer</dc:creator>
  <cp:lastModifiedBy>Donald Messer</cp:lastModifiedBy>
  <cp:revision>16</cp:revision>
  <dcterms:created xsi:type="dcterms:W3CDTF">2011-01-27T02:47:36Z</dcterms:created>
  <dcterms:modified xsi:type="dcterms:W3CDTF">2011-01-28T04:26:22Z</dcterms:modified>
</cp:coreProperties>
</file>